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85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67" r:id="rId12"/>
    <p:sldId id="266" r:id="rId13"/>
    <p:sldId id="270" r:id="rId14"/>
    <p:sldId id="272" r:id="rId15"/>
    <p:sldId id="275" r:id="rId16"/>
    <p:sldId id="273" r:id="rId17"/>
    <p:sldId id="274" r:id="rId18"/>
    <p:sldId id="282" r:id="rId19"/>
    <p:sldId id="283" r:id="rId20"/>
    <p:sldId id="281" r:id="rId21"/>
    <p:sldId id="287" r:id="rId22"/>
    <p:sldId id="288" r:id="rId23"/>
    <p:sldId id="289" r:id="rId24"/>
    <p:sldId id="291" r:id="rId25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e Bierer" initials="JB" lastIdx="0" clrIdx="0">
    <p:extLst>
      <p:ext uri="{19B8F6BF-5375-455C-9EA6-DF929625EA0E}">
        <p15:presenceInfo xmlns:p15="http://schemas.microsoft.com/office/powerpoint/2012/main" userId="S-1-5-21-3621146331-2085034531-2614666809-11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08DA2-D832-48D9-8A64-8B94F376BB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37688A-1D21-47F5-A501-92A671A23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E07F11-B7DF-4371-88ED-E8297BA18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C39A-8F4D-45DC-AE5F-56E62A7E4817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97636-81AA-4CDD-9EEB-C9EDCDEDA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21DD7-7930-4660-B080-0062EE415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81ACD-5250-4361-AB99-1D7C3BB1D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76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BF3F8-69C8-4CA6-AA33-CF50B735F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124A6D-D6EB-4D0E-8A62-3E7721ADD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F7F6C-DDA6-4842-BFA6-136328661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C39A-8F4D-45DC-AE5F-56E62A7E4817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CC84E-AE12-490F-9B87-DC0316E81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C1DCF-D3DA-4560-AF18-F7FD98A92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81ACD-5250-4361-AB99-1D7C3BB1D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22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C983E4-3A2C-470F-9820-B1595BFA54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2EA163-33DA-4CA5-BD7F-BE2D0B46C2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9CC34-63FB-48EF-B5C9-BF10471AB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C39A-8F4D-45DC-AE5F-56E62A7E4817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0C63A-8FC0-4D40-80F5-DFA069F65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FA0B1-94DA-4030-A6C2-418040578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81ACD-5250-4361-AB99-1D7C3BB1D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68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CCF2A-620E-44F1-BB08-9988A743A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2A99E-868C-481D-9345-C7CE9A4A3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4D746-C64C-43C3-9DDA-50DC31F15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C39A-8F4D-45DC-AE5F-56E62A7E4817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DADE1-52EA-486E-A592-0ADD1A45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9AC04-748A-470C-A9DF-DCE4BDA35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81ACD-5250-4361-AB99-1D7C3BB1D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91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AEC-774E-4B9E-9AAC-492A329EE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571B06-F39B-4365-88F1-4F2E22D8F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263A1-80AA-49A5-9079-53673F329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C39A-8F4D-45DC-AE5F-56E62A7E4817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CAA25-7C69-4F2D-A086-37B7E3441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FDEF9-CA70-4384-A37B-CB96BB773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81ACD-5250-4361-AB99-1D7C3BB1D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74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9D7C4-2780-494E-B5C9-C292E5FBD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9730B-76B2-4B03-AA36-CA831840B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F1DC65-EC18-4AF6-B1B4-2C3D10F87D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0490B5-1C4C-4260-B326-0E4491C5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C39A-8F4D-45DC-AE5F-56E62A7E4817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360A7F-1BC8-4BD6-AAF8-B2006613B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A5C3A-0FD8-4BEA-8E80-D5AFA9FA2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81ACD-5250-4361-AB99-1D7C3BB1D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689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67277-94A6-4A0A-A417-CB43A7D77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44EE8-429F-4ABB-BC62-FEF7403C0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E77DBE-C795-40C8-B34A-574AD2753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2FE484-7DE1-469A-8C31-1C916E2726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0095E4-AC38-4E79-81FB-662943663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1045CB-379D-4134-A745-CA53A8F93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C39A-8F4D-45DC-AE5F-56E62A7E4817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2E76CE-1925-42D8-A7AF-6B3529D0E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F032D7-23FF-4429-B402-A14AE5F62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81ACD-5250-4361-AB99-1D7C3BB1D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88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3B47E-0EB8-4EAE-831B-270A4FD78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40D61D-4E6D-4DB8-A08F-8B5773F03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C39A-8F4D-45DC-AE5F-56E62A7E4817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7E50B6-44F1-4D64-8738-7BA1ED58F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8CBE3D-9C84-45F3-9472-E782C9851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81ACD-5250-4361-AB99-1D7C3BB1D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13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2A5C0C-FABD-4BA1-AE57-7589BAA0C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C39A-8F4D-45DC-AE5F-56E62A7E4817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3005CD-6D63-4B49-B86A-6080A6010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1C799-A15A-4123-AA5C-6A92A0F78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81ACD-5250-4361-AB99-1D7C3BB1D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472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9E53A-F2F5-4A8A-906E-95BA39CBE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431C0-79C7-4DA3-B6BC-290348FBC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A0A3AA-CA84-4A1A-9CCF-CECCDBABF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3D5B28-8B83-4769-996C-93CA5AA60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C39A-8F4D-45DC-AE5F-56E62A7E4817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9983A-F082-409A-B54A-2516608B8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3FE44-FDDD-44F3-87F4-E0A99EACE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81ACD-5250-4361-AB99-1D7C3BB1D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83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68764-265D-4321-9979-F26E0318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CCD747-46F6-4E4A-8B20-0DA90902C5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6B8E5C-8013-442F-B4CB-AE9B3ACA63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65A761-3843-4346-99D7-F6C33E8A7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C39A-8F4D-45DC-AE5F-56E62A7E4817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E35A6B-D51E-49A8-A30F-BD88FFB6F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09B9DB-F51A-4264-8F50-2D3DD81BF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81ACD-5250-4361-AB99-1D7C3BB1D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11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505FFB-E7C1-4C02-8E07-C89D4C543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F079F0-7DF1-411A-B635-467056C64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CF37B-34DC-4399-82EC-A250474C8E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7C39A-8F4D-45DC-AE5F-56E62A7E4817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BEC78-7536-4E6A-9EF3-B39B7C392B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CCF6C-94C0-4180-88A7-1FE08E329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81ACD-5250-4361-AB99-1D7C3BB1D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6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765CC-B4DE-434C-96D1-51EE9F80B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Bierer &amp; Associates, Inc.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47FDA8C-AFD3-4DBD-991A-424C7E891D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362" y="2019817"/>
            <a:ext cx="9145276" cy="3962953"/>
          </a:xfrm>
        </p:spPr>
      </p:pic>
    </p:spTree>
    <p:extLst>
      <p:ext uri="{BB962C8B-B14F-4D97-AF65-F5344CB8AC3E}">
        <p14:creationId xmlns:p14="http://schemas.microsoft.com/office/powerpoint/2010/main" val="3133267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15783B41-218D-4B8F-AB08-5A811EC7D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7499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C21D99-83E9-455B-A19A-45B9A75B3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51" y="139393"/>
            <a:ext cx="10515600" cy="74814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 Voltage Detector Requires Current!!</a:t>
            </a:r>
            <a:br>
              <a:rPr lang="en-US" dirty="0"/>
            </a:b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88B072-7DEA-4189-9C02-A426C72CDB51}"/>
              </a:ext>
            </a:extLst>
          </p:cNvPr>
          <p:cNvSpPr txBox="1"/>
          <p:nvPr/>
        </p:nvSpPr>
        <p:spPr>
          <a:xfrm>
            <a:off x="9588617" y="2340854"/>
            <a:ext cx="1988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Energized Potential</a:t>
            </a:r>
          </a:p>
        </p:txBody>
      </p:sp>
      <p:sp>
        <p:nvSpPr>
          <p:cNvPr id="23" name="Arrow: Up 22">
            <a:extLst>
              <a:ext uri="{FF2B5EF4-FFF2-40B4-BE49-F238E27FC236}">
                <a16:creationId xmlns:a16="http://schemas.microsoft.com/office/drawing/2014/main" id="{090B4632-1F5C-4E4C-9278-846E9F42D6C9}"/>
              </a:ext>
            </a:extLst>
          </p:cNvPr>
          <p:cNvSpPr/>
          <p:nvPr/>
        </p:nvSpPr>
        <p:spPr>
          <a:xfrm>
            <a:off x="10521830" y="1568740"/>
            <a:ext cx="123799" cy="74814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F2732E-6280-4BD0-B717-BA554F721F52}"/>
              </a:ext>
            </a:extLst>
          </p:cNvPr>
          <p:cNvSpPr txBox="1"/>
          <p:nvPr/>
        </p:nvSpPr>
        <p:spPr>
          <a:xfrm>
            <a:off x="6540546" y="5641605"/>
            <a:ext cx="178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Potential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B204547-9307-452A-A6D6-CA2C27368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275005" y="6023484"/>
            <a:ext cx="158510" cy="768163"/>
          </a:xfrm>
          <a:prstGeom prst="rect">
            <a:avLst/>
          </a:prstGeom>
        </p:spPr>
      </p:pic>
      <p:sp>
        <p:nvSpPr>
          <p:cNvPr id="30" name="Arrow: Down 29">
            <a:extLst>
              <a:ext uri="{FF2B5EF4-FFF2-40B4-BE49-F238E27FC236}">
                <a16:creationId xmlns:a16="http://schemas.microsoft.com/office/drawing/2014/main" id="{BB082286-09B4-4ACC-90D5-4FC797801C55}"/>
              </a:ext>
            </a:extLst>
          </p:cNvPr>
          <p:cNvSpPr/>
          <p:nvPr/>
        </p:nvSpPr>
        <p:spPr>
          <a:xfrm>
            <a:off x="5134062" y="3716323"/>
            <a:ext cx="293615" cy="145968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354ED3E-2920-4BFE-8D37-853095E82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993" y="5218337"/>
            <a:ext cx="329213" cy="1475360"/>
          </a:xfrm>
          <a:prstGeom prst="rect">
            <a:avLst/>
          </a:prstGeom>
        </p:spPr>
      </p:pic>
      <p:sp>
        <p:nvSpPr>
          <p:cNvPr id="32" name="Arrow: Curved Left 31">
            <a:extLst>
              <a:ext uri="{FF2B5EF4-FFF2-40B4-BE49-F238E27FC236}">
                <a16:creationId xmlns:a16="http://schemas.microsoft.com/office/drawing/2014/main" id="{E975055B-3A5F-404D-969A-C79FFF466459}"/>
              </a:ext>
            </a:extLst>
          </p:cNvPr>
          <p:cNvSpPr/>
          <p:nvPr/>
        </p:nvSpPr>
        <p:spPr>
          <a:xfrm rot="16200000">
            <a:off x="6261371" y="350850"/>
            <a:ext cx="738231" cy="1606057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Arrow: Curved Right 33">
            <a:extLst>
              <a:ext uri="{FF2B5EF4-FFF2-40B4-BE49-F238E27FC236}">
                <a16:creationId xmlns:a16="http://schemas.microsoft.com/office/drawing/2014/main" id="{0A5213FF-1A08-4362-B2AF-58A2179D43FA}"/>
              </a:ext>
            </a:extLst>
          </p:cNvPr>
          <p:cNvSpPr/>
          <p:nvPr/>
        </p:nvSpPr>
        <p:spPr>
          <a:xfrm rot="5400000">
            <a:off x="3014269" y="228900"/>
            <a:ext cx="696287" cy="1686350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B63BB2B-8A15-4F97-84BE-880201C79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7302" y="2970805"/>
            <a:ext cx="329213" cy="147536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CB0B183-0162-4DCD-8858-A3E93E64E481}"/>
              </a:ext>
            </a:extLst>
          </p:cNvPr>
          <p:cNvSpPr txBox="1"/>
          <p:nvPr/>
        </p:nvSpPr>
        <p:spPr>
          <a:xfrm>
            <a:off x="5654913" y="4404709"/>
            <a:ext cx="62229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Meter </a:t>
            </a:r>
            <a:r>
              <a:rPr lang="en-US" b="1" u="sng" dirty="0"/>
              <a:t>MUST</a:t>
            </a:r>
            <a:r>
              <a:rPr lang="en-US" dirty="0"/>
              <a:t> Capacitively couple to a Ground Potential </a:t>
            </a:r>
          </a:p>
          <a:p>
            <a:pPr algn="ctr"/>
            <a:r>
              <a:rPr lang="en-US" dirty="0"/>
              <a:t>on the opposite end of the Energized Potential to work Correctly</a:t>
            </a:r>
          </a:p>
          <a:p>
            <a:pPr algn="ctr"/>
            <a:r>
              <a:rPr lang="en-US" dirty="0"/>
              <a:t>Only 50 Micro-Amps are required for Full Scale Display</a:t>
            </a:r>
          </a:p>
        </p:txBody>
      </p:sp>
    </p:spTree>
    <p:extLst>
      <p:ext uri="{BB962C8B-B14F-4D97-AF65-F5344CB8AC3E}">
        <p14:creationId xmlns:p14="http://schemas.microsoft.com/office/powerpoint/2010/main" val="1662569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469C13-98E0-46D2-A9EF-86CF4B32B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0A673C-EB24-4DFE-9C67-C6611C1DF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21000" y="928543"/>
            <a:ext cx="10515600" cy="86331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True RMS Voltage Test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With the Bierer PD25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3385F-2541-4B35-878D-13AC76474A55}"/>
              </a:ext>
            </a:extLst>
          </p:cNvPr>
          <p:cNvSpPr txBox="1"/>
          <p:nvPr/>
        </p:nvSpPr>
        <p:spPr>
          <a:xfrm>
            <a:off x="5848327" y="2258732"/>
            <a:ext cx="49755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Voltage = 13.79kV plus or minus 1%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Use this voltage as a comparison to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the VD1000 nominal voltage readings </a:t>
            </a:r>
          </a:p>
        </p:txBody>
      </p:sp>
    </p:spTree>
    <p:extLst>
      <p:ext uri="{BB962C8B-B14F-4D97-AF65-F5344CB8AC3E}">
        <p14:creationId xmlns:p14="http://schemas.microsoft.com/office/powerpoint/2010/main" val="387367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8C6CC5-1A21-4CF4-9925-6F37D59902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C39FED-5813-481C-ABF9-BE7110530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4964" y="221672"/>
            <a:ext cx="10515600" cy="59112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URD Switch Position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Capacitive Test Point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D7B98D-A276-4A01-AF19-962C036EE431}"/>
              </a:ext>
            </a:extLst>
          </p:cNvPr>
          <p:cNvSpPr txBox="1"/>
          <p:nvPr/>
        </p:nvSpPr>
        <p:spPr>
          <a:xfrm>
            <a:off x="323867" y="1546031"/>
            <a:ext cx="30135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Nominal Voltage Reading</a:t>
            </a:r>
          </a:p>
          <a:p>
            <a:r>
              <a:rPr lang="en-US" dirty="0">
                <a:solidFill>
                  <a:srgbClr val="FFFF00"/>
                </a:solidFill>
              </a:rPr>
              <a:t>     of 500 Volts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Hot or Not Primary Voltage</a:t>
            </a:r>
          </a:p>
          <a:p>
            <a:r>
              <a:rPr lang="en-US" dirty="0">
                <a:solidFill>
                  <a:srgbClr val="FFFF00"/>
                </a:solidFill>
              </a:rPr>
              <a:t>     Indication</a:t>
            </a:r>
          </a:p>
        </p:txBody>
      </p:sp>
    </p:spTree>
    <p:extLst>
      <p:ext uri="{BB962C8B-B14F-4D97-AF65-F5344CB8AC3E}">
        <p14:creationId xmlns:p14="http://schemas.microsoft.com/office/powerpoint/2010/main" val="1864093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21E7B9-3242-4A21-8CB2-CD121E66DB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" y="0"/>
            <a:ext cx="12191999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424A52-4AA8-4EB8-A0B1-D96D35F66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746" y="1"/>
            <a:ext cx="10515600" cy="406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URD Switch Position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FE43AA-E64E-441F-91AF-07FD294DCD98}"/>
              </a:ext>
            </a:extLst>
          </p:cNvPr>
          <p:cNvSpPr txBox="1"/>
          <p:nvPr/>
        </p:nvSpPr>
        <p:spPr>
          <a:xfrm>
            <a:off x="7358247" y="4310331"/>
            <a:ext cx="287559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Nominal voltage reading</a:t>
            </a:r>
          </a:p>
          <a:p>
            <a:r>
              <a:rPr lang="en-US" dirty="0">
                <a:solidFill>
                  <a:srgbClr val="FFFF00"/>
                </a:solidFill>
              </a:rPr>
              <a:t>inside </a:t>
            </a:r>
            <a:r>
              <a:rPr lang="en-US" dirty="0" err="1">
                <a:solidFill>
                  <a:srgbClr val="FFFF00"/>
                </a:solidFill>
              </a:rPr>
              <a:t>padmount</a:t>
            </a:r>
            <a:r>
              <a:rPr lang="en-US" dirty="0">
                <a:solidFill>
                  <a:srgbClr val="FFFF00"/>
                </a:solidFill>
              </a:rPr>
              <a:t> of 15.9kV </a:t>
            </a:r>
          </a:p>
          <a:p>
            <a:r>
              <a:rPr lang="en-US" dirty="0">
                <a:solidFill>
                  <a:srgbClr val="FFFF00"/>
                </a:solidFill>
              </a:rPr>
              <a:t>with good perimeter spacing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Reading is almost within</a:t>
            </a:r>
          </a:p>
          <a:p>
            <a:r>
              <a:rPr lang="en-US" dirty="0">
                <a:solidFill>
                  <a:srgbClr val="FFFF00"/>
                </a:solidFill>
              </a:rPr>
              <a:t>10% of RMS reading</a:t>
            </a: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A73204EC-5FEC-4BA0-AA56-DCEB15A35E13}"/>
              </a:ext>
            </a:extLst>
          </p:cNvPr>
          <p:cNvSpPr/>
          <p:nvPr/>
        </p:nvSpPr>
        <p:spPr>
          <a:xfrm rot="16200000">
            <a:off x="2080471" y="939565"/>
            <a:ext cx="302004" cy="419449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AB7352-6F15-44A5-964F-3F9ACFA31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356548">
            <a:off x="1226379" y="4956387"/>
            <a:ext cx="4212701" cy="341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95105E-8804-4CA7-B065-9F4B63E23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911578">
            <a:off x="5370554" y="3456454"/>
            <a:ext cx="2538594" cy="33361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2BEB85-6ED1-4A74-933E-2F2F875D567A}"/>
              </a:ext>
            </a:extLst>
          </p:cNvPr>
          <p:cNvSpPr txBox="1"/>
          <p:nvPr/>
        </p:nvSpPr>
        <p:spPr>
          <a:xfrm>
            <a:off x="4387444" y="1624889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Good Spacing</a:t>
            </a:r>
          </a:p>
        </p:txBody>
      </p:sp>
    </p:spTree>
    <p:extLst>
      <p:ext uri="{BB962C8B-B14F-4D97-AF65-F5344CB8AC3E}">
        <p14:creationId xmlns:p14="http://schemas.microsoft.com/office/powerpoint/2010/main" val="2463716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A2DA82-EAEB-47DE-AA07-6BC0E10A6C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E11872-83A0-4988-AA05-720403A5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211" y="0"/>
            <a:ext cx="10515600" cy="63316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URD Switch Position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D39DE5-90F8-470C-8D99-F2A393A96B2A}"/>
              </a:ext>
            </a:extLst>
          </p:cNvPr>
          <p:cNvSpPr/>
          <p:nvPr/>
        </p:nvSpPr>
        <p:spPr>
          <a:xfrm>
            <a:off x="615193" y="2237493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Nominal voltage reading</a:t>
            </a:r>
          </a:p>
          <a:p>
            <a:r>
              <a:rPr lang="en-US" dirty="0">
                <a:solidFill>
                  <a:srgbClr val="FFFF00"/>
                </a:solidFill>
              </a:rPr>
              <a:t>inside pad mount of 16.6kV </a:t>
            </a:r>
          </a:p>
          <a:p>
            <a:r>
              <a:rPr lang="en-US" dirty="0">
                <a:solidFill>
                  <a:srgbClr val="FFFF00"/>
                </a:solidFill>
              </a:rPr>
              <a:t>with bad perimeter spacing</a:t>
            </a:r>
          </a:p>
          <a:p>
            <a:r>
              <a:rPr lang="en-US" dirty="0">
                <a:solidFill>
                  <a:srgbClr val="FFFF00"/>
                </a:solidFill>
              </a:rPr>
              <a:t>causing more current to flow</a:t>
            </a:r>
          </a:p>
          <a:p>
            <a:r>
              <a:rPr lang="en-US" dirty="0">
                <a:solidFill>
                  <a:srgbClr val="FFFF00"/>
                </a:solidFill>
              </a:rPr>
              <a:t>through meter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*Notice*</a:t>
            </a:r>
          </a:p>
          <a:p>
            <a:r>
              <a:rPr lang="en-US" dirty="0">
                <a:solidFill>
                  <a:srgbClr val="FFFF00"/>
                </a:solidFill>
              </a:rPr>
              <a:t>Voltage is almost 1kV higher</a:t>
            </a:r>
          </a:p>
          <a:p>
            <a:r>
              <a:rPr lang="en-US" dirty="0">
                <a:solidFill>
                  <a:srgbClr val="FFFF00"/>
                </a:solidFill>
              </a:rPr>
              <a:t>than voltage with better</a:t>
            </a:r>
          </a:p>
          <a:p>
            <a:r>
              <a:rPr lang="en-US" dirty="0">
                <a:solidFill>
                  <a:srgbClr val="FFFF00"/>
                </a:solidFill>
              </a:rPr>
              <a:t>spacing</a:t>
            </a:r>
          </a:p>
        </p:txBody>
      </p:sp>
      <p:sp>
        <p:nvSpPr>
          <p:cNvPr id="7" name="Arrow: Left-Right 6">
            <a:extLst>
              <a:ext uri="{FF2B5EF4-FFF2-40B4-BE49-F238E27FC236}">
                <a16:creationId xmlns:a16="http://schemas.microsoft.com/office/drawing/2014/main" id="{B71C7F6F-1247-4E4F-9AE6-81B9799290D5}"/>
              </a:ext>
            </a:extLst>
          </p:cNvPr>
          <p:cNvSpPr/>
          <p:nvPr/>
        </p:nvSpPr>
        <p:spPr>
          <a:xfrm>
            <a:off x="4781724" y="2456842"/>
            <a:ext cx="1216152" cy="356287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3C2F97-0797-4793-819B-63B5F3D2582A}"/>
              </a:ext>
            </a:extLst>
          </p:cNvPr>
          <p:cNvSpPr txBox="1"/>
          <p:nvPr/>
        </p:nvSpPr>
        <p:spPr>
          <a:xfrm>
            <a:off x="4732408" y="1868160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Bad Spacing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CAB131B-E03A-4230-B270-B42075B7E83F}"/>
              </a:ext>
            </a:extLst>
          </p:cNvPr>
          <p:cNvSpPr/>
          <p:nvPr/>
        </p:nvSpPr>
        <p:spPr>
          <a:xfrm>
            <a:off x="7792672" y="2456842"/>
            <a:ext cx="4269997" cy="356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6228E1-DA11-4000-8A7F-F9C511E61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98765">
            <a:off x="6483497" y="4894038"/>
            <a:ext cx="4291956" cy="3901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317D99-F87D-40C8-85A3-BDD644365D37}"/>
              </a:ext>
            </a:extLst>
          </p:cNvPr>
          <p:cNvSpPr txBox="1"/>
          <p:nvPr/>
        </p:nvSpPr>
        <p:spPr>
          <a:xfrm>
            <a:off x="7633281" y="3206989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Good Spacing</a:t>
            </a:r>
          </a:p>
        </p:txBody>
      </p:sp>
    </p:spTree>
    <p:extLst>
      <p:ext uri="{BB962C8B-B14F-4D97-AF65-F5344CB8AC3E}">
        <p14:creationId xmlns:p14="http://schemas.microsoft.com/office/powerpoint/2010/main" val="3452555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0523992-18C9-4BEF-B9BC-EA13D551DB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5F31FD-BCE3-4D93-A3D2-D6C711497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322" y="136732"/>
            <a:ext cx="6974068" cy="8887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Zero Ohm Extension Probe</a:t>
            </a:r>
            <a:br>
              <a:rPr lang="en-US" dirty="0"/>
            </a:b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433BEB-3080-4828-8CFF-B6BBB537B74B}"/>
              </a:ext>
            </a:extLst>
          </p:cNvPr>
          <p:cNvSpPr txBox="1"/>
          <p:nvPr/>
        </p:nvSpPr>
        <p:spPr>
          <a:xfrm>
            <a:off x="3794332" y="4952835"/>
            <a:ext cx="54791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16 inch Extension to remove the device away from </a:t>
            </a:r>
          </a:p>
          <a:p>
            <a:r>
              <a:rPr lang="en-US" dirty="0"/>
              <a:t>      any unwanted ground or energized potentials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Multiple Extensions can be added together as </a:t>
            </a:r>
          </a:p>
          <a:p>
            <a:r>
              <a:rPr lang="en-US" dirty="0"/>
              <a:t>     necessary to create a more safe working environment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125575-CA2B-4D0C-9D48-B8051B876938}"/>
              </a:ext>
            </a:extLst>
          </p:cNvPr>
          <p:cNvSpPr txBox="1"/>
          <p:nvPr/>
        </p:nvSpPr>
        <p:spPr>
          <a:xfrm>
            <a:off x="8879081" y="2804499"/>
            <a:ext cx="1544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Conductive tip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A75C712F-161F-4566-909B-9FA6175C0E49}"/>
              </a:ext>
            </a:extLst>
          </p:cNvPr>
          <p:cNvSpPr/>
          <p:nvPr/>
        </p:nvSpPr>
        <p:spPr>
          <a:xfrm flipH="1">
            <a:off x="9588969" y="3173831"/>
            <a:ext cx="125197" cy="6067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0C456F-C237-46BE-8AC4-287DA6A21948}"/>
              </a:ext>
            </a:extLst>
          </p:cNvPr>
          <p:cNvSpPr txBox="1"/>
          <p:nvPr/>
        </p:nvSpPr>
        <p:spPr>
          <a:xfrm>
            <a:off x="1749040" y="1268665"/>
            <a:ext cx="3081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Insulated Collar threaded over </a:t>
            </a:r>
          </a:p>
          <a:p>
            <a:pPr algn="ctr"/>
            <a:r>
              <a:rPr lang="en-US" dirty="0"/>
              <a:t>conductive meter probe tip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E05D40C-F399-4A54-BB15-5F6476B70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669" y="1980977"/>
            <a:ext cx="164606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16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B7C656-0342-493F-8AB1-9896E6863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8AB64B-F2ED-4A91-946D-45F9488B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487" y="0"/>
            <a:ext cx="10515600" cy="53689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URD Switch Position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F82B26-2BBA-4706-973B-0347549A44CA}"/>
              </a:ext>
            </a:extLst>
          </p:cNvPr>
          <p:cNvSpPr/>
          <p:nvPr/>
        </p:nvSpPr>
        <p:spPr>
          <a:xfrm>
            <a:off x="8081395" y="2459558"/>
            <a:ext cx="350795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Nominal Voltage Reading</a:t>
            </a:r>
          </a:p>
          <a:p>
            <a:r>
              <a:rPr lang="en-US" b="1" u="sng" dirty="0">
                <a:solidFill>
                  <a:srgbClr val="FFFF00"/>
                </a:solidFill>
              </a:rPr>
              <a:t>Outside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padmount</a:t>
            </a:r>
            <a:r>
              <a:rPr lang="en-US" dirty="0">
                <a:solidFill>
                  <a:srgbClr val="FFFF00"/>
                </a:solidFill>
              </a:rPr>
              <a:t> of 13.6kV (previously 15.9kV) with good perimeter spacing using</a:t>
            </a:r>
          </a:p>
          <a:p>
            <a:r>
              <a:rPr lang="en-US" dirty="0">
                <a:solidFill>
                  <a:srgbClr val="FFFF00"/>
                </a:solidFill>
              </a:rPr>
              <a:t>the Zero Ohm Extension Probe, </a:t>
            </a:r>
          </a:p>
          <a:p>
            <a:r>
              <a:rPr lang="en-US" dirty="0">
                <a:solidFill>
                  <a:srgbClr val="FFFF00"/>
                </a:solidFill>
              </a:rPr>
              <a:t>improved spacing behind meter.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Reading is within</a:t>
            </a:r>
          </a:p>
          <a:p>
            <a:r>
              <a:rPr lang="en-US" dirty="0">
                <a:solidFill>
                  <a:srgbClr val="FFFF00"/>
                </a:solidFill>
              </a:rPr>
              <a:t>1% of RMS reading</a:t>
            </a:r>
          </a:p>
        </p:txBody>
      </p:sp>
    </p:spTree>
    <p:extLst>
      <p:ext uri="{BB962C8B-B14F-4D97-AF65-F5344CB8AC3E}">
        <p14:creationId xmlns:p14="http://schemas.microsoft.com/office/powerpoint/2010/main" val="281098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976483-6527-4C5C-840F-879AD4120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AB4C21-DDF8-4EA5-814A-CBCBAE533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086" y="0"/>
            <a:ext cx="10515600" cy="56605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URD Switch Position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8D1309-3753-4B2B-800E-36DB4FA2ECAF}"/>
              </a:ext>
            </a:extLst>
          </p:cNvPr>
          <p:cNvSpPr/>
          <p:nvPr/>
        </p:nvSpPr>
        <p:spPr>
          <a:xfrm>
            <a:off x="92279" y="283026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Nominal Voltage Reading</a:t>
            </a:r>
          </a:p>
          <a:p>
            <a:r>
              <a:rPr lang="en-US" dirty="0">
                <a:solidFill>
                  <a:srgbClr val="FFFF00"/>
                </a:solidFill>
              </a:rPr>
              <a:t>Outside pad mount of 13.9kV (previously 16.6kV) </a:t>
            </a:r>
          </a:p>
          <a:p>
            <a:r>
              <a:rPr lang="en-US" dirty="0">
                <a:solidFill>
                  <a:srgbClr val="FFFF00"/>
                </a:solidFill>
              </a:rPr>
              <a:t>with better perimeter spacing using </a:t>
            </a:r>
          </a:p>
          <a:p>
            <a:r>
              <a:rPr lang="en-US" dirty="0">
                <a:solidFill>
                  <a:srgbClr val="FFFF00"/>
                </a:solidFill>
              </a:rPr>
              <a:t>the Zero Ohm Extension Probe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*Notice*</a:t>
            </a:r>
          </a:p>
          <a:p>
            <a:r>
              <a:rPr lang="en-US" dirty="0">
                <a:solidFill>
                  <a:srgbClr val="FFFF00"/>
                </a:solidFill>
              </a:rPr>
              <a:t>Voltage is still       within</a:t>
            </a:r>
          </a:p>
          <a:p>
            <a:r>
              <a:rPr lang="en-US" dirty="0">
                <a:solidFill>
                  <a:srgbClr val="FFFF00"/>
                </a:solidFill>
              </a:rPr>
              <a:t>1% in what           used to be</a:t>
            </a:r>
          </a:p>
          <a:p>
            <a:r>
              <a:rPr lang="en-US" dirty="0">
                <a:solidFill>
                  <a:srgbClr val="FFFF00"/>
                </a:solidFill>
              </a:rPr>
              <a:t>as high as 17% </a:t>
            </a:r>
          </a:p>
        </p:txBody>
      </p:sp>
    </p:spTree>
    <p:extLst>
      <p:ext uri="{BB962C8B-B14F-4D97-AF65-F5344CB8AC3E}">
        <p14:creationId xmlns:p14="http://schemas.microsoft.com/office/powerpoint/2010/main" val="1031571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9E1083-37AA-4FA6-91AB-EB5F0C46D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829499-DD6C-4984-95D6-BF939A030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4155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VD1000 OH Switch Position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0A7A2-83B1-44A2-AF9F-AECAAAEE617B}"/>
              </a:ext>
            </a:extLst>
          </p:cNvPr>
          <p:cNvSpPr txBox="1"/>
          <p:nvPr/>
        </p:nvSpPr>
        <p:spPr>
          <a:xfrm>
            <a:off x="6553718" y="3875714"/>
            <a:ext cx="458664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Minimum approach, approximately 2ft away,</a:t>
            </a:r>
          </a:p>
          <a:p>
            <a:r>
              <a:rPr lang="en-US" dirty="0">
                <a:solidFill>
                  <a:srgbClr val="FFFF00"/>
                </a:solidFill>
              </a:rPr>
              <a:t>meter can already begin to sense a long source</a:t>
            </a:r>
          </a:p>
          <a:p>
            <a:r>
              <a:rPr lang="en-US" dirty="0">
                <a:solidFill>
                  <a:srgbClr val="FFFF00"/>
                </a:solidFill>
              </a:rPr>
              <a:t>Potential  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Notice:</a:t>
            </a:r>
          </a:p>
          <a:p>
            <a:r>
              <a:rPr lang="en-US" dirty="0">
                <a:solidFill>
                  <a:srgbClr val="FFFF00"/>
                </a:solidFill>
              </a:rPr>
              <a:t>No hook probe</a:t>
            </a:r>
          </a:p>
        </p:txBody>
      </p:sp>
    </p:spTree>
    <p:extLst>
      <p:ext uri="{BB962C8B-B14F-4D97-AF65-F5344CB8AC3E}">
        <p14:creationId xmlns:p14="http://schemas.microsoft.com/office/powerpoint/2010/main" val="2834266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468D60-F458-4832-B1C9-B0C8F8031B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EA5232-99A8-4042-8DF6-B954F4708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1772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VD1000 OH Switch Position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EF9153-1C79-4636-8765-8E84D9035403}"/>
              </a:ext>
            </a:extLst>
          </p:cNvPr>
          <p:cNvSpPr/>
          <p:nvPr/>
        </p:nvSpPr>
        <p:spPr>
          <a:xfrm>
            <a:off x="6096000" y="386890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Minimum approach, approximately 2ft away,</a:t>
            </a:r>
          </a:p>
          <a:p>
            <a:r>
              <a:rPr lang="en-US" dirty="0">
                <a:solidFill>
                  <a:srgbClr val="FFFF00"/>
                </a:solidFill>
              </a:rPr>
              <a:t>meter can sense a long source Potential  much</a:t>
            </a:r>
          </a:p>
          <a:p>
            <a:r>
              <a:rPr lang="en-US" dirty="0">
                <a:solidFill>
                  <a:srgbClr val="FFFF00"/>
                </a:solidFill>
              </a:rPr>
              <a:t>better with a hook probe because it has added</a:t>
            </a:r>
          </a:p>
          <a:p>
            <a:r>
              <a:rPr lang="en-US" dirty="0">
                <a:solidFill>
                  <a:srgbClr val="FFFF00"/>
                </a:solidFill>
              </a:rPr>
              <a:t>surface area (more mass) to the meter probe</a:t>
            </a:r>
          </a:p>
          <a:p>
            <a:r>
              <a:rPr lang="en-US" dirty="0">
                <a:solidFill>
                  <a:srgbClr val="FFFF00"/>
                </a:solidFill>
              </a:rPr>
              <a:t>conductive tip, therefore causing more current </a:t>
            </a:r>
          </a:p>
          <a:p>
            <a:r>
              <a:rPr lang="en-US" dirty="0">
                <a:solidFill>
                  <a:srgbClr val="FFFF00"/>
                </a:solidFill>
              </a:rPr>
              <a:t>to flow through the meter</a:t>
            </a:r>
          </a:p>
        </p:txBody>
      </p:sp>
    </p:spTree>
    <p:extLst>
      <p:ext uri="{BB962C8B-B14F-4D97-AF65-F5344CB8AC3E}">
        <p14:creationId xmlns:p14="http://schemas.microsoft.com/office/powerpoint/2010/main" val="1641590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67EEE6-AB53-409C-809F-4A9274BE5E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A30C02-74C9-46DC-A229-26EC25FAC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6499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VD1000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D97377-01B8-46F7-93DA-19DE89CD8E30}"/>
              </a:ext>
            </a:extLst>
          </p:cNvPr>
          <p:cNvSpPr txBox="1"/>
          <p:nvPr/>
        </p:nvSpPr>
        <p:spPr>
          <a:xfrm>
            <a:off x="92279" y="4575389"/>
            <a:ext cx="76649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Per ASTM F1796 10.3.2</a:t>
            </a:r>
          </a:p>
          <a:p>
            <a:r>
              <a:rPr lang="en-US" dirty="0">
                <a:solidFill>
                  <a:srgbClr val="FFFF00"/>
                </a:solidFill>
              </a:rPr>
              <a:t>A Type II (Numerical Indication) voltage detector</a:t>
            </a:r>
          </a:p>
          <a:p>
            <a:r>
              <a:rPr lang="en-US" dirty="0">
                <a:solidFill>
                  <a:srgbClr val="FFFF00"/>
                </a:solidFill>
              </a:rPr>
              <a:t>“Each unit shall be subjected to the voltage necessary to verify the units</a:t>
            </a:r>
          </a:p>
          <a:p>
            <a:r>
              <a:rPr lang="en-US" dirty="0">
                <a:solidFill>
                  <a:srgbClr val="FFFF00"/>
                </a:solidFill>
              </a:rPr>
              <a:t>Nominal design voltage range/s, within +/-30% of applied voltage” (Don’t Panic!)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8E1151-0A0F-4B5D-B57D-2A51F2ED702F}"/>
              </a:ext>
            </a:extLst>
          </p:cNvPr>
          <p:cNvSpPr txBox="1"/>
          <p:nvPr/>
        </p:nvSpPr>
        <p:spPr>
          <a:xfrm>
            <a:off x="92279" y="5809115"/>
            <a:ext cx="121335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Example:</a:t>
            </a:r>
          </a:p>
          <a:p>
            <a:r>
              <a:rPr lang="en-US" dirty="0">
                <a:solidFill>
                  <a:srgbClr val="FFFF00"/>
                </a:solidFill>
              </a:rPr>
              <a:t>Working in a 7.2kV phase-to-ground (12.5kV phase-to-phase) system voltage. Per ASTM F1796, a Type II voltage detector has an</a:t>
            </a:r>
          </a:p>
          <a:p>
            <a:r>
              <a:rPr lang="en-US" dirty="0">
                <a:solidFill>
                  <a:srgbClr val="FFFF00"/>
                </a:solidFill>
              </a:rPr>
              <a:t>allowable range of 5kV to 9.4kV display, worse case conditions. </a:t>
            </a:r>
          </a:p>
        </p:txBody>
      </p:sp>
    </p:spTree>
    <p:extLst>
      <p:ext uri="{BB962C8B-B14F-4D97-AF65-F5344CB8AC3E}">
        <p14:creationId xmlns:p14="http://schemas.microsoft.com/office/powerpoint/2010/main" val="3721155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94B2F9-2143-4F14-A2CA-29600B5F3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59E3CA-A936-4452-B943-7C2E8E08C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57" y="1780562"/>
            <a:ext cx="4295164" cy="30619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296700-1DB7-4BE7-86BC-05A65654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77" y="75502"/>
            <a:ext cx="10515600" cy="93956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VD1000 OH Switch Position</a:t>
            </a:r>
            <a:br>
              <a:rPr lang="en-US" dirty="0"/>
            </a:b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75F3FF-C689-4D88-B969-4837484E4ECE}"/>
              </a:ext>
            </a:extLst>
          </p:cNvPr>
          <p:cNvSpPr txBox="1"/>
          <p:nvPr/>
        </p:nvSpPr>
        <p:spPr>
          <a:xfrm>
            <a:off x="7712281" y="2782669"/>
            <a:ext cx="2933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Roadside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Approach is Perpendicular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AECABB-430F-431B-A770-0ED03462C231}"/>
              </a:ext>
            </a:extLst>
          </p:cNvPr>
          <p:cNvSpPr txBox="1"/>
          <p:nvPr/>
        </p:nvSpPr>
        <p:spPr>
          <a:xfrm>
            <a:off x="1182849" y="4894542"/>
            <a:ext cx="36547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Good Nominal Voltage reading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Note: Training facility overhead area</a:t>
            </a:r>
          </a:p>
          <a:p>
            <a:r>
              <a:rPr lang="en-US" dirty="0">
                <a:solidFill>
                  <a:srgbClr val="FFFF00"/>
                </a:solidFill>
              </a:rPr>
              <a:t>Is NOT correct height (15ft or less) so</a:t>
            </a:r>
          </a:p>
          <a:p>
            <a:r>
              <a:rPr lang="en-US" dirty="0">
                <a:solidFill>
                  <a:srgbClr val="FFFF00"/>
                </a:solidFill>
              </a:rPr>
              <a:t>readings should be slightly high</a:t>
            </a:r>
          </a:p>
        </p:txBody>
      </p:sp>
    </p:spTree>
    <p:extLst>
      <p:ext uri="{BB962C8B-B14F-4D97-AF65-F5344CB8AC3E}">
        <p14:creationId xmlns:p14="http://schemas.microsoft.com/office/powerpoint/2010/main" val="3674775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69D8F2-AFBC-4683-B738-743F34176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5D27A5-FBDB-469F-8730-AA6C83425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67511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VD1000 OH Switch Position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9E6BAF-CD9C-454B-A779-90301F0FB4E7}"/>
              </a:ext>
            </a:extLst>
          </p:cNvPr>
          <p:cNvSpPr txBox="1"/>
          <p:nvPr/>
        </p:nvSpPr>
        <p:spPr>
          <a:xfrm>
            <a:off x="9504727" y="4253218"/>
            <a:ext cx="1924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Neutral Conductor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DFF36930-5C18-4CC5-8A58-515E033E149F}"/>
              </a:ext>
            </a:extLst>
          </p:cNvPr>
          <p:cNvSpPr/>
          <p:nvPr/>
        </p:nvSpPr>
        <p:spPr>
          <a:xfrm>
            <a:off x="10324589" y="4622550"/>
            <a:ext cx="237150" cy="4278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BD1891-14ED-4C4C-BB82-1B21B549E77B}"/>
              </a:ext>
            </a:extLst>
          </p:cNvPr>
          <p:cNvSpPr txBox="1"/>
          <p:nvPr/>
        </p:nvSpPr>
        <p:spPr>
          <a:xfrm>
            <a:off x="562063" y="2279498"/>
            <a:ext cx="2493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Middle Phase Conductor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66E3EA84-06C3-4B9C-9D7B-943BDDFE7E97}"/>
              </a:ext>
            </a:extLst>
          </p:cNvPr>
          <p:cNvSpPr/>
          <p:nvPr/>
        </p:nvSpPr>
        <p:spPr>
          <a:xfrm>
            <a:off x="1610687" y="2648830"/>
            <a:ext cx="260058" cy="4949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A6FE1F-1B4E-4C44-BFA8-8BE056FD895C}"/>
              </a:ext>
            </a:extLst>
          </p:cNvPr>
          <p:cNvSpPr txBox="1"/>
          <p:nvPr/>
        </p:nvSpPr>
        <p:spPr>
          <a:xfrm>
            <a:off x="6369358" y="1614609"/>
            <a:ext cx="49844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Close proximity to Neutral (Ground) = Higher 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(over 1kV) reading than Roadside Phase Conductor.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If possible, rotate away from neutral to obtain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a more accurate Nominal Voltage reading</a:t>
            </a:r>
          </a:p>
        </p:txBody>
      </p:sp>
    </p:spTree>
    <p:extLst>
      <p:ext uri="{BB962C8B-B14F-4D97-AF65-F5344CB8AC3E}">
        <p14:creationId xmlns:p14="http://schemas.microsoft.com/office/powerpoint/2010/main" val="3768947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08A8E2C-596B-4D4A-931B-894445E9F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D4E7EB-C660-4FB5-8CA5-AC10C4939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76627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VD1000 OHT Switch Position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41777B-8A30-44AF-81F4-52DCA749D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9183"/>
            <a:ext cx="4689446" cy="40788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069CE4-1D1A-4EB8-9E7A-F181B0935DE4}"/>
              </a:ext>
            </a:extLst>
          </p:cNvPr>
          <p:cNvSpPr txBox="1"/>
          <p:nvPr/>
        </p:nvSpPr>
        <p:spPr>
          <a:xfrm>
            <a:off x="6259559" y="3506045"/>
            <a:ext cx="50910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Roadside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Approach is Perpendicular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Only approximately 15ft above ground potential, </a:t>
            </a:r>
          </a:p>
          <a:p>
            <a:r>
              <a:rPr lang="en-US" dirty="0">
                <a:solidFill>
                  <a:srgbClr val="FFFF00"/>
                </a:solidFill>
              </a:rPr>
              <a:t>      much less than the 40ft or greater necessary, so</a:t>
            </a:r>
          </a:p>
          <a:p>
            <a:r>
              <a:rPr lang="en-US" dirty="0">
                <a:solidFill>
                  <a:srgbClr val="FFFF00"/>
                </a:solidFill>
              </a:rPr>
              <a:t>      meter has more current = higher reading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5EFC1D-6F21-42E9-A315-22E97751067F}"/>
              </a:ext>
            </a:extLst>
          </p:cNvPr>
          <p:cNvSpPr txBox="1"/>
          <p:nvPr/>
        </p:nvSpPr>
        <p:spPr>
          <a:xfrm>
            <a:off x="6552488" y="4994760"/>
            <a:ext cx="4394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Just as in the URD demonstrations, if the wrong switch position is used the reading will respond, </a:t>
            </a:r>
            <a:r>
              <a:rPr lang="en-US" b="1" u="sng" dirty="0">
                <a:solidFill>
                  <a:srgbClr val="FFFF00"/>
                </a:solidFill>
              </a:rPr>
              <a:t>high</a:t>
            </a:r>
            <a:r>
              <a:rPr lang="en-US" dirty="0">
                <a:solidFill>
                  <a:srgbClr val="FFFF00"/>
                </a:solidFill>
              </a:rPr>
              <a:t> or lower vs. the height above/around ground potential</a:t>
            </a:r>
          </a:p>
        </p:txBody>
      </p:sp>
    </p:spTree>
    <p:extLst>
      <p:ext uri="{BB962C8B-B14F-4D97-AF65-F5344CB8AC3E}">
        <p14:creationId xmlns:p14="http://schemas.microsoft.com/office/powerpoint/2010/main" val="2518929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8DAB710-3107-433E-BDD4-08E150E677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9AEE4B-D93D-46CA-A363-F86EC11DD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4987"/>
            <a:ext cx="4613945" cy="3343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D66E0C-B4E1-40D2-A687-1CFAC0D0B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3383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VD1000 URD Switch Position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AB1669-3C56-40EF-94D3-DE027CA21ADF}"/>
              </a:ext>
            </a:extLst>
          </p:cNvPr>
          <p:cNvSpPr/>
          <p:nvPr/>
        </p:nvSpPr>
        <p:spPr>
          <a:xfrm>
            <a:off x="5917034" y="296733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Roadside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Approach is Perpendicular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15ft above ground potential, much greater </a:t>
            </a:r>
          </a:p>
          <a:p>
            <a:r>
              <a:rPr lang="en-US" dirty="0">
                <a:solidFill>
                  <a:srgbClr val="FFFF00"/>
                </a:solidFill>
              </a:rPr>
              <a:t>      than 6ft or less, so meter has less current =</a:t>
            </a:r>
          </a:p>
          <a:p>
            <a:r>
              <a:rPr lang="en-US" dirty="0">
                <a:solidFill>
                  <a:srgbClr val="FFFF00"/>
                </a:solidFill>
              </a:rPr>
              <a:t>      lower reading </a:t>
            </a:r>
          </a:p>
          <a:p>
            <a:r>
              <a:rPr lang="en-US" dirty="0">
                <a:solidFill>
                  <a:srgbClr val="FFFF00"/>
                </a:solidFill>
              </a:rPr>
              <a:t>     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96A48F-0A73-4D0D-B877-778C1C955221}"/>
              </a:ext>
            </a:extLst>
          </p:cNvPr>
          <p:cNvSpPr/>
          <p:nvPr/>
        </p:nvSpPr>
        <p:spPr>
          <a:xfrm>
            <a:off x="5257800" y="458632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Just as in the URD demonstrations, if the 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wrong switch position is used the reading 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will respond, high or </a:t>
            </a:r>
            <a:r>
              <a:rPr lang="en-US" b="1" u="sng" dirty="0">
                <a:solidFill>
                  <a:srgbClr val="FFFF00"/>
                </a:solidFill>
              </a:rPr>
              <a:t>lower</a:t>
            </a:r>
            <a:r>
              <a:rPr lang="en-US" dirty="0">
                <a:solidFill>
                  <a:srgbClr val="FFFF00"/>
                </a:solidFill>
              </a:rPr>
              <a:t> vs. the height 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above/around ground potential</a:t>
            </a:r>
          </a:p>
        </p:txBody>
      </p:sp>
    </p:spTree>
    <p:extLst>
      <p:ext uri="{BB962C8B-B14F-4D97-AF65-F5344CB8AC3E}">
        <p14:creationId xmlns:p14="http://schemas.microsoft.com/office/powerpoint/2010/main" val="1662270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6DC9DD-4A37-41A4-97B2-1A72E7AB5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811165-A18B-41BB-A1BC-C8C35DD9D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423" y="0"/>
            <a:ext cx="10515600" cy="88483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VD1000 OH Switch Position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7FE9F6-9B36-4A94-BC1F-A754A940EB97}"/>
              </a:ext>
            </a:extLst>
          </p:cNvPr>
          <p:cNvSpPr txBox="1"/>
          <p:nvPr/>
        </p:nvSpPr>
        <p:spPr>
          <a:xfrm>
            <a:off x="6585358" y="2726422"/>
            <a:ext cx="29334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Neutral Conductor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Approach is Perpendicular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Reading is correct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F8E753-BE57-4DCC-A880-F4355E98CFC5}"/>
              </a:ext>
            </a:extLst>
          </p:cNvPr>
          <p:cNvSpPr txBox="1"/>
          <p:nvPr/>
        </p:nvSpPr>
        <p:spPr>
          <a:xfrm>
            <a:off x="5038986" y="4991450"/>
            <a:ext cx="52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In this position, the VD1000 is not able to capacitively 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couple with energized conductors above it</a:t>
            </a:r>
          </a:p>
        </p:txBody>
      </p:sp>
    </p:spTree>
    <p:extLst>
      <p:ext uri="{BB962C8B-B14F-4D97-AF65-F5344CB8AC3E}">
        <p14:creationId xmlns:p14="http://schemas.microsoft.com/office/powerpoint/2010/main" val="1415320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F2DFFD-FCF2-44C7-A86A-12B5513BF0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B9D128-EBBF-4FBB-BB0B-3A7DC89C7FBB}"/>
              </a:ext>
            </a:extLst>
          </p:cNvPr>
          <p:cNvSpPr txBox="1"/>
          <p:nvPr/>
        </p:nvSpPr>
        <p:spPr>
          <a:xfrm>
            <a:off x="129310" y="3002393"/>
            <a:ext cx="1937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Conductive Tip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D6636BC3-C57F-4DE9-87EE-7A4DEE3D57D1}"/>
              </a:ext>
            </a:extLst>
          </p:cNvPr>
          <p:cNvSpPr/>
          <p:nvPr/>
        </p:nvSpPr>
        <p:spPr>
          <a:xfrm>
            <a:off x="1291824" y="3367034"/>
            <a:ext cx="203200" cy="60485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DF1F47-37F0-441C-9CE8-F09B5C15E8E6}"/>
              </a:ext>
            </a:extLst>
          </p:cNvPr>
          <p:cNvSpPr txBox="1"/>
          <p:nvPr/>
        </p:nvSpPr>
        <p:spPr>
          <a:xfrm>
            <a:off x="4091835" y="5015947"/>
            <a:ext cx="2309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25 Million Ohm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High Resistance Probe</a:t>
            </a: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D216D59A-0D85-4C12-91C4-68F1BB7D2451}"/>
              </a:ext>
            </a:extLst>
          </p:cNvPr>
          <p:cNvSpPr/>
          <p:nvPr/>
        </p:nvSpPr>
        <p:spPr>
          <a:xfrm>
            <a:off x="5129953" y="4313587"/>
            <a:ext cx="193964" cy="7112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16B4A2-CD79-4687-A22B-717AE45AAB0E}"/>
              </a:ext>
            </a:extLst>
          </p:cNvPr>
          <p:cNvSpPr txBox="1"/>
          <p:nvPr/>
        </p:nvSpPr>
        <p:spPr>
          <a:xfrm>
            <a:off x="1869662" y="5040149"/>
            <a:ext cx="2309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Limit Mark per ASTM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F1796 3.1.9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84D624-FFF2-43E7-8184-A1C802108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387" y="4520152"/>
            <a:ext cx="231668" cy="5046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B81A92-5297-4008-A30F-DE2B97ABB0A8}"/>
              </a:ext>
            </a:extLst>
          </p:cNvPr>
          <p:cNvSpPr txBox="1"/>
          <p:nvPr/>
        </p:nvSpPr>
        <p:spPr>
          <a:xfrm>
            <a:off x="6456447" y="5713916"/>
            <a:ext cx="28645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Modular, High Impact,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Water Resistant,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Electrically Shielded Housing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6E3898-8B6E-4C3C-817E-AB2748BFA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897" y="4931027"/>
            <a:ext cx="231668" cy="7315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BE5D58-9E7F-4664-B69D-01965F0E0AA5}"/>
              </a:ext>
            </a:extLst>
          </p:cNvPr>
          <p:cNvSpPr txBox="1"/>
          <p:nvPr/>
        </p:nvSpPr>
        <p:spPr>
          <a:xfrm>
            <a:off x="10246707" y="5113750"/>
            <a:ext cx="1586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Live Line Tool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Fitting Adapter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F68DEA-D4A5-4CCB-9D9D-DD6A9790C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8494" y="4355648"/>
            <a:ext cx="231668" cy="7315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D40E05-234C-4BF0-A0E6-AE13A4B4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454" y="-19703"/>
            <a:ext cx="10515600" cy="756888"/>
          </a:xfrm>
        </p:spPr>
        <p:txBody>
          <a:bodyPr/>
          <a:lstStyle/>
          <a:p>
            <a:pPr algn="ctr"/>
            <a:r>
              <a:rPr lang="en-US" dirty="0"/>
              <a:t>VD1000 Anatomy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C50E4F-542C-4DF8-96F8-2E41888307BB}"/>
              </a:ext>
            </a:extLst>
          </p:cNvPr>
          <p:cNvSpPr txBox="1"/>
          <p:nvPr/>
        </p:nvSpPr>
        <p:spPr>
          <a:xfrm>
            <a:off x="2890476" y="2747359"/>
            <a:ext cx="27613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Thermally Conductive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Electrically Non-Conductive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Epoxy Encapsulated Probe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8CBA76-0EAA-4395-9BA8-E143646AECEB}"/>
              </a:ext>
            </a:extLst>
          </p:cNvPr>
          <p:cNvSpPr txBox="1"/>
          <p:nvPr/>
        </p:nvSpPr>
        <p:spPr>
          <a:xfrm>
            <a:off x="-65063" y="5436916"/>
            <a:ext cx="24384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Industry Standard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¼ 20 Female Thread for 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Various Adapters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50D6166-D824-4B9D-8001-E0210339B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26" y="4355648"/>
            <a:ext cx="231668" cy="10812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EE8BBA-3C6F-497C-BCC6-D0AAF6464F4E}"/>
              </a:ext>
            </a:extLst>
          </p:cNvPr>
          <p:cNvSpPr txBox="1"/>
          <p:nvPr/>
        </p:nvSpPr>
        <p:spPr>
          <a:xfrm>
            <a:off x="4178753" y="1749848"/>
            <a:ext cx="2366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All Switch Positions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are Overload Protected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626A24-5C35-424F-8057-33EE3C83DF92}"/>
              </a:ext>
            </a:extLst>
          </p:cNvPr>
          <p:cNvSpPr txBox="1"/>
          <p:nvPr/>
        </p:nvSpPr>
        <p:spPr>
          <a:xfrm>
            <a:off x="10045828" y="2179186"/>
            <a:ext cx="2146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9V Battery Behind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Live Line Tool Fitting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4BA07F-019D-4044-8C4C-DEF89F6F5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783638">
            <a:off x="10145296" y="2846937"/>
            <a:ext cx="231668" cy="41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86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F88529-546A-47AA-80B9-6CF286F4E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E9F9A3-801F-4250-B73A-31B36DCDC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0584"/>
            <a:ext cx="10515600" cy="900257"/>
          </a:xfrm>
        </p:spPr>
        <p:txBody>
          <a:bodyPr/>
          <a:lstStyle/>
          <a:p>
            <a:pPr algn="ctr"/>
            <a:r>
              <a:rPr lang="en-US" dirty="0"/>
              <a:t>“OFF” Switch Position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5411FA-7A59-4AFE-B791-2E6761A314ED}"/>
              </a:ext>
            </a:extLst>
          </p:cNvPr>
          <p:cNvSpPr txBox="1"/>
          <p:nvPr/>
        </p:nvSpPr>
        <p:spPr>
          <a:xfrm>
            <a:off x="8063346" y="2881746"/>
            <a:ext cx="28459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Switch Position Used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for Transit or Storage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464EA9-09CC-4E84-BABE-8F202EF0CA94}"/>
              </a:ext>
            </a:extLst>
          </p:cNvPr>
          <p:cNvSpPr txBox="1"/>
          <p:nvPr/>
        </p:nvSpPr>
        <p:spPr>
          <a:xfrm>
            <a:off x="7340367" y="5218485"/>
            <a:ext cx="2639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No drain on battery, good </a:t>
            </a:r>
          </a:p>
          <a:p>
            <a:r>
              <a:rPr lang="en-US" dirty="0">
                <a:solidFill>
                  <a:srgbClr val="FFFF00"/>
                </a:solidFill>
              </a:rPr>
              <a:t>for its shelf life</a:t>
            </a:r>
          </a:p>
        </p:txBody>
      </p:sp>
    </p:spTree>
    <p:extLst>
      <p:ext uri="{BB962C8B-B14F-4D97-AF65-F5344CB8AC3E}">
        <p14:creationId xmlns:p14="http://schemas.microsoft.com/office/powerpoint/2010/main" val="1035162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CBB3F3-BC9D-4F99-8966-5A66E7087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3C116B-83C5-4D0C-A1B4-64B99F647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255"/>
            <a:ext cx="10515600" cy="72967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“URD” Switch Position</a:t>
            </a:r>
            <a:br>
              <a:rPr lang="en-US" dirty="0"/>
            </a:br>
            <a:r>
              <a:rPr lang="en-US" b="1" u="sng" dirty="0"/>
              <a:t>U</a:t>
            </a:r>
            <a:r>
              <a:rPr lang="en-US" dirty="0"/>
              <a:t>nderground </a:t>
            </a:r>
            <a:r>
              <a:rPr lang="en-US" b="1" u="sng" dirty="0"/>
              <a:t>R</a:t>
            </a:r>
            <a:r>
              <a:rPr lang="en-US" dirty="0"/>
              <a:t>esidential </a:t>
            </a:r>
            <a:r>
              <a:rPr lang="en-US" b="1" u="sng" dirty="0"/>
              <a:t>D</a:t>
            </a:r>
            <a:r>
              <a:rPr lang="en-US" dirty="0"/>
              <a:t>istribution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7F8191-8575-4685-8D12-EC43900D8CD2}"/>
              </a:ext>
            </a:extLst>
          </p:cNvPr>
          <p:cNvSpPr txBox="1"/>
          <p:nvPr/>
        </p:nvSpPr>
        <p:spPr>
          <a:xfrm>
            <a:off x="7911982" y="2745508"/>
            <a:ext cx="42800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Switch Position Used to Measure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Primary Voltages close to Earth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F54F32-09F3-473A-B171-954B86E6DBD6}"/>
              </a:ext>
            </a:extLst>
          </p:cNvPr>
          <p:cNvSpPr txBox="1"/>
          <p:nvPr/>
        </p:nvSpPr>
        <p:spPr>
          <a:xfrm>
            <a:off x="8155709" y="4442691"/>
            <a:ext cx="38342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Specifically Calibrated to Measure</a:t>
            </a:r>
          </a:p>
          <a:p>
            <a:r>
              <a:rPr lang="en-US" dirty="0">
                <a:solidFill>
                  <a:srgbClr val="FFFF00"/>
                </a:solidFill>
              </a:rPr>
              <a:t>     6ft. or less above 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Overload  Protected Circuitry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Automatic “OFF” Function if battery</a:t>
            </a:r>
          </a:p>
          <a:p>
            <a:r>
              <a:rPr lang="en-US" dirty="0">
                <a:solidFill>
                  <a:srgbClr val="FFFF00"/>
                </a:solidFill>
              </a:rPr>
              <a:t>      voltage is too low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70ED69-A6A0-4EC4-9ABF-16E6186B7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3" y="1905117"/>
            <a:ext cx="3916218" cy="274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76682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0E1018-3F52-48A0-AC43-A940BD9C9C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4796EF-819E-444E-8C99-1E662BC35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“OH” Switch Position</a:t>
            </a:r>
            <a:br>
              <a:rPr lang="en-US" dirty="0"/>
            </a:br>
            <a:r>
              <a:rPr lang="en-US" b="1" u="sng" dirty="0" err="1"/>
              <a:t>O</a:t>
            </a:r>
            <a:r>
              <a:rPr lang="en-US" dirty="0" err="1"/>
              <a:t>ver</a:t>
            </a:r>
            <a:r>
              <a:rPr lang="en-US" b="1" u="sng" dirty="0" err="1"/>
              <a:t>H</a:t>
            </a:r>
            <a:r>
              <a:rPr lang="en-US" dirty="0" err="1"/>
              <a:t>ead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35EA50-DB92-498D-B12A-AEDFCC6AA241}"/>
              </a:ext>
            </a:extLst>
          </p:cNvPr>
          <p:cNvSpPr txBox="1"/>
          <p:nvPr/>
        </p:nvSpPr>
        <p:spPr>
          <a:xfrm>
            <a:off x="7758545" y="2983346"/>
            <a:ext cx="43489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Switch Position Used to Measure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Primary Voltages at Distribution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Overhead Heights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9B2E4E-AB63-4C4D-AB59-B00B2CB4E0C3}"/>
              </a:ext>
            </a:extLst>
          </p:cNvPr>
          <p:cNvSpPr txBox="1"/>
          <p:nvPr/>
        </p:nvSpPr>
        <p:spPr>
          <a:xfrm>
            <a:off x="8083248" y="4544291"/>
            <a:ext cx="38342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Specifically Calibrated to Measure </a:t>
            </a:r>
          </a:p>
          <a:p>
            <a:r>
              <a:rPr lang="en-US" dirty="0">
                <a:solidFill>
                  <a:srgbClr val="FFFF00"/>
                </a:solidFill>
              </a:rPr>
              <a:t>      20-40ft. above Ground.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Overload Protected Circuitry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Automatic “OFF” Function if battery</a:t>
            </a:r>
          </a:p>
          <a:p>
            <a:r>
              <a:rPr lang="en-US" dirty="0">
                <a:solidFill>
                  <a:srgbClr val="FFFF00"/>
                </a:solidFill>
              </a:rPr>
              <a:t>      voltage is too low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EEA40B-D0E2-409B-81C1-F6C5CBD0C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0329"/>
            <a:ext cx="3913971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11118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06A534-EE89-463F-8AF1-E12A8B7634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CC35C3-708F-4167-968E-708596583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“OHT” Switch Position</a:t>
            </a:r>
            <a:br>
              <a:rPr lang="en-US" dirty="0"/>
            </a:br>
            <a:r>
              <a:rPr lang="en-US" b="1" u="sng" dirty="0" err="1"/>
              <a:t>O</a:t>
            </a:r>
            <a:r>
              <a:rPr lang="en-US" dirty="0" err="1"/>
              <a:t>ver</a:t>
            </a:r>
            <a:r>
              <a:rPr lang="en-US" b="1" u="sng" dirty="0" err="1"/>
              <a:t>H</a:t>
            </a:r>
            <a:r>
              <a:rPr lang="en-US" dirty="0" err="1"/>
              <a:t>ead</a:t>
            </a:r>
            <a:r>
              <a:rPr lang="en-US" dirty="0"/>
              <a:t> </a:t>
            </a:r>
            <a:r>
              <a:rPr lang="en-US" b="1" u="sng" dirty="0"/>
              <a:t>T</a:t>
            </a:r>
            <a:r>
              <a:rPr lang="en-US" dirty="0"/>
              <a:t>ransmission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4F95FC-D4DA-4DB9-98A3-7BBF02E1A7EB}"/>
              </a:ext>
            </a:extLst>
          </p:cNvPr>
          <p:cNvSpPr txBox="1"/>
          <p:nvPr/>
        </p:nvSpPr>
        <p:spPr>
          <a:xfrm>
            <a:off x="7899586" y="3168072"/>
            <a:ext cx="36361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Switch Position Used for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Transmission Voltages Only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E39BEB-F8A8-4F80-9051-4C0E1E7A68D3}"/>
              </a:ext>
            </a:extLst>
          </p:cNvPr>
          <p:cNvSpPr txBox="1"/>
          <p:nvPr/>
        </p:nvSpPr>
        <p:spPr>
          <a:xfrm>
            <a:off x="7899586" y="4729018"/>
            <a:ext cx="38342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Specifically Calibrated to Measure</a:t>
            </a:r>
          </a:p>
          <a:p>
            <a:r>
              <a:rPr lang="en-US" dirty="0">
                <a:solidFill>
                  <a:srgbClr val="FFFF00"/>
                </a:solidFill>
              </a:rPr>
              <a:t>     40ft. or Greater Above 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Automatic “OFF” Function if battery</a:t>
            </a:r>
          </a:p>
          <a:p>
            <a:r>
              <a:rPr lang="en-US" dirty="0">
                <a:solidFill>
                  <a:srgbClr val="FFFF00"/>
                </a:solidFill>
              </a:rPr>
              <a:t>      voltage is too low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82ED5C-3C79-448B-A176-D03A45E2F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3456"/>
            <a:ext cx="3823855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15867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0A0A58-24B9-4299-B253-DB08A90ABC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6"/>
            <a:ext cx="12192000" cy="683974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0B5D6F-737D-4C5E-A0E2-19A168309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6627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“Test” Switch Position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F0BB34-1DE5-4A59-A7FD-F259840C76BF}"/>
              </a:ext>
            </a:extLst>
          </p:cNvPr>
          <p:cNvSpPr txBox="1"/>
          <p:nvPr/>
        </p:nvSpPr>
        <p:spPr>
          <a:xfrm>
            <a:off x="8515927" y="3013501"/>
            <a:ext cx="31763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Switch Position Used to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Perform a “Self-Test”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A0F0A8-B0D2-4E82-A446-82A767AFE9D6}"/>
              </a:ext>
            </a:extLst>
          </p:cNvPr>
          <p:cNvSpPr txBox="1"/>
          <p:nvPr/>
        </p:nvSpPr>
        <p:spPr>
          <a:xfrm>
            <a:off x="8183418" y="4147128"/>
            <a:ext cx="356046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Spring-Loaded Switch Position</a:t>
            </a:r>
          </a:p>
          <a:p>
            <a:r>
              <a:rPr lang="en-US" dirty="0">
                <a:solidFill>
                  <a:srgbClr val="FFFF00"/>
                </a:solidFill>
              </a:rPr>
              <a:t>      will not drain the Battery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Uses the Internal Battery Voltage</a:t>
            </a:r>
          </a:p>
          <a:p>
            <a:r>
              <a:rPr lang="en-US" dirty="0">
                <a:solidFill>
                  <a:srgbClr val="FFFF00"/>
                </a:solidFill>
              </a:rPr>
              <a:t>      to Test &gt; 90% of the Circuitry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Displays Internal Battery Voltage</a:t>
            </a:r>
          </a:p>
          <a:p>
            <a:r>
              <a:rPr lang="en-US" dirty="0">
                <a:solidFill>
                  <a:srgbClr val="FFFF00"/>
                </a:solidFill>
              </a:rPr>
              <a:t>      Level, Replace Battery &lt; 7V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This Test should be Performed </a:t>
            </a:r>
          </a:p>
          <a:p>
            <a:r>
              <a:rPr lang="en-US" dirty="0">
                <a:solidFill>
                  <a:srgbClr val="FFFF00"/>
                </a:solidFill>
              </a:rPr>
              <a:t>      Before and After each Use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4AEEA6-C492-4052-BD09-DDE700128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6" y="1991482"/>
            <a:ext cx="4100945" cy="289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10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43A5C3-9DF4-4EBF-936D-E46ADEEA7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4C5620-B6FC-45B2-9EC2-5C7BA270C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4589" y="-71103"/>
            <a:ext cx="6091106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“Known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Voltage Test”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u="sng" dirty="0">
                <a:solidFill>
                  <a:srgbClr val="FFFF00"/>
                </a:solidFill>
              </a:rPr>
              <a:t>Before</a:t>
            </a:r>
            <a:r>
              <a:rPr lang="en-US" dirty="0">
                <a:solidFill>
                  <a:srgbClr val="FFFF00"/>
                </a:solidFill>
              </a:rPr>
              <a:t> and </a:t>
            </a:r>
            <a:r>
              <a:rPr lang="en-US" u="sng" dirty="0">
                <a:solidFill>
                  <a:srgbClr val="FFFF00"/>
                </a:solidFill>
              </a:rPr>
              <a:t>After</a:t>
            </a:r>
            <a:r>
              <a:rPr lang="en-US" dirty="0">
                <a:solidFill>
                  <a:srgbClr val="FFFF00"/>
                </a:solidFill>
              </a:rPr>
              <a:t> each Use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1BD872-635F-416F-8DFF-EF27A11438E4}"/>
              </a:ext>
            </a:extLst>
          </p:cNvPr>
          <p:cNvSpPr txBox="1"/>
          <p:nvPr/>
        </p:nvSpPr>
        <p:spPr>
          <a:xfrm>
            <a:off x="419450" y="3101830"/>
            <a:ext cx="3318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3kV Power Supply (shown) or any</a:t>
            </a:r>
          </a:p>
          <a:p>
            <a:r>
              <a:rPr lang="en-US" dirty="0">
                <a:solidFill>
                  <a:srgbClr val="FFFF00"/>
                </a:solidFill>
              </a:rPr>
              <a:t>other known potential source</a:t>
            </a:r>
          </a:p>
        </p:txBody>
      </p:sp>
    </p:spTree>
    <p:extLst>
      <p:ext uri="{BB962C8B-B14F-4D97-AF65-F5344CB8AC3E}">
        <p14:creationId xmlns:p14="http://schemas.microsoft.com/office/powerpoint/2010/main" val="1403555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35885</TotalTime>
  <Words>948</Words>
  <Application>Microsoft Office PowerPoint</Application>
  <PresentationFormat>Widescreen</PresentationFormat>
  <Paragraphs>190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Bierer &amp; Associates, Inc.</vt:lpstr>
      <vt:lpstr>VD1000</vt:lpstr>
      <vt:lpstr>VD1000 Anatomy</vt:lpstr>
      <vt:lpstr>“OFF” Switch Position</vt:lpstr>
      <vt:lpstr>“URD” Switch Position Underground Residential Distribution</vt:lpstr>
      <vt:lpstr>“OH” Switch Position OverHead</vt:lpstr>
      <vt:lpstr>“OHT” Switch Position OverHead Transmission</vt:lpstr>
      <vt:lpstr>“Test” Switch Position</vt:lpstr>
      <vt:lpstr>“Known Voltage Test” Before and After each Use</vt:lpstr>
      <vt:lpstr>A Voltage Detector Requires Current!! </vt:lpstr>
      <vt:lpstr>True RMS Voltage Test With the Bierer PD25</vt:lpstr>
      <vt:lpstr>URD Switch Position Capacitive Test Point </vt:lpstr>
      <vt:lpstr>URD Switch Position</vt:lpstr>
      <vt:lpstr>URD Switch Position</vt:lpstr>
      <vt:lpstr>Zero Ohm Extension Probe </vt:lpstr>
      <vt:lpstr>URD Switch Position</vt:lpstr>
      <vt:lpstr>URD Switch Position</vt:lpstr>
      <vt:lpstr>VD1000 OH Switch Position</vt:lpstr>
      <vt:lpstr>VD1000 OH Switch Position</vt:lpstr>
      <vt:lpstr>VD1000 OH Switch Position </vt:lpstr>
      <vt:lpstr>VD1000 OH Switch Position</vt:lpstr>
      <vt:lpstr>VD1000 OHT Switch Position</vt:lpstr>
      <vt:lpstr>VD1000 URD Switch Position</vt:lpstr>
      <vt:lpstr>VD1000 OH Switch Position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VD1000</dc:title>
  <dc:creator>Joe Bierer</dc:creator>
  <cp:lastModifiedBy>Joe Bierer</cp:lastModifiedBy>
  <cp:revision>107</cp:revision>
  <cp:lastPrinted>2018-09-30T18:16:12Z</cp:lastPrinted>
  <dcterms:created xsi:type="dcterms:W3CDTF">2018-09-10T11:46:20Z</dcterms:created>
  <dcterms:modified xsi:type="dcterms:W3CDTF">2019-10-30T10:57:04Z</dcterms:modified>
</cp:coreProperties>
</file>